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3"/>
  </p:notesMasterIdLst>
  <p:sldIdLst>
    <p:sldId id="271" r:id="rId4"/>
    <p:sldId id="273" r:id="rId5"/>
    <p:sldId id="257" r:id="rId6"/>
    <p:sldId id="275" r:id="rId7"/>
    <p:sldId id="270" r:id="rId8"/>
    <p:sldId id="274" r:id="rId9"/>
    <p:sldId id="272" r:id="rId10"/>
    <p:sldId id="276" r:id="rId11"/>
    <p:sldId id="259" r:id="rId1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8"/>
    <p:restoredTop sz="69343" autoAdjust="0"/>
  </p:normalViewPr>
  <p:slideViewPr>
    <p:cSldViewPr>
      <p:cViewPr varScale="1">
        <p:scale>
          <a:sx n="62" d="100"/>
          <a:sy n="62" d="100"/>
        </p:scale>
        <p:origin x="1056" y="3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F7E9638-196B-45AE-8964-FE9AE85CF44F}" type="datetimeFigureOut">
              <a:rPr lang="en-GB" smtClean="0"/>
              <a:t>29/06/2022</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F87EBAF-FDD2-455E-9A4D-E45AB2E152DC}" type="slidenum">
              <a:rPr lang="en-GB" smtClean="0"/>
              <a:t>‹#›</a:t>
            </a:fld>
            <a:endParaRPr lang="en-GB"/>
          </a:p>
        </p:txBody>
      </p:sp>
    </p:spTree>
    <p:extLst>
      <p:ext uri="{BB962C8B-B14F-4D97-AF65-F5344CB8AC3E}">
        <p14:creationId xmlns:p14="http://schemas.microsoft.com/office/powerpoint/2010/main" val="180413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Welcome &amp; introductions</a:t>
            </a:r>
          </a:p>
          <a:p>
            <a:endParaRPr lang="en-GB" dirty="0"/>
          </a:p>
          <a:p>
            <a:pPr marL="171450" indent="-171450">
              <a:buFont typeface="Arial" panose="020B0604020202020204" pitchFamily="34" charset="0"/>
              <a:buChar char="•"/>
            </a:pPr>
            <a:r>
              <a:rPr lang="en-GB" dirty="0"/>
              <a:t>Alan introduced the project team</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Highlight that Build UK will be familiar with some of the content – but want to demonstrate what the rest of the industry will see/hear until we are in a position to deliver live demos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Today is about, background, functionality, what Build UK members should expect in April and how we intend to roll it out.</a:t>
            </a:r>
          </a:p>
          <a:p>
            <a:r>
              <a:rPr lang="en-GB" dirty="0"/>
              <a:t> </a:t>
            </a:r>
          </a:p>
          <a:p>
            <a:endParaRPr lang="en-GB" dirty="0"/>
          </a:p>
        </p:txBody>
      </p:sp>
      <p:sp>
        <p:nvSpPr>
          <p:cNvPr id="4" name="Slide Number Placeholder 3"/>
          <p:cNvSpPr>
            <a:spLocks noGrp="1"/>
          </p:cNvSpPr>
          <p:nvPr>
            <p:ph type="sldNum" sz="quarter" idx="5"/>
          </p:nvPr>
        </p:nvSpPr>
        <p:spPr/>
        <p:txBody>
          <a:bodyPr/>
          <a:lstStyle/>
          <a:p>
            <a:fld id="{6F87EBAF-FDD2-455E-9A4D-E45AB2E152DC}" type="slidenum">
              <a:rPr lang="en-GB" smtClean="0"/>
              <a:t>1</a:t>
            </a:fld>
            <a:endParaRPr lang="en-GB"/>
          </a:p>
        </p:txBody>
      </p:sp>
    </p:spTree>
    <p:extLst>
      <p:ext uri="{BB962C8B-B14F-4D97-AF65-F5344CB8AC3E}">
        <p14:creationId xmlns:p14="http://schemas.microsoft.com/office/powerpoint/2010/main" val="286554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6F87EBAF-FDD2-455E-9A4D-E45AB2E152DC}" type="slidenum">
              <a:rPr lang="en-GB" smtClean="0"/>
              <a:t>2</a:t>
            </a:fld>
            <a:endParaRPr lang="en-GB"/>
          </a:p>
        </p:txBody>
      </p:sp>
    </p:spTree>
    <p:extLst>
      <p:ext uri="{BB962C8B-B14F-4D97-AF65-F5344CB8AC3E}">
        <p14:creationId xmlns:p14="http://schemas.microsoft.com/office/powerpoint/2010/main" val="126255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Importance of card checks – expand on bullet points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Existing card checking procedures – expand on the various techs available through to those with no tech</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Expand on the complexities and incompatibility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Expand on the issues/risks as per bullet points</a:t>
            </a:r>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6F87EBAF-FDD2-455E-9A4D-E45AB2E152DC}" type="slidenum">
              <a:rPr lang="en-GB" smtClean="0"/>
              <a:t>3</a:t>
            </a:fld>
            <a:endParaRPr lang="en-GB"/>
          </a:p>
        </p:txBody>
      </p:sp>
    </p:spTree>
    <p:extLst>
      <p:ext uri="{BB962C8B-B14F-4D97-AF65-F5344CB8AC3E}">
        <p14:creationId xmlns:p14="http://schemas.microsoft.com/office/powerpoint/2010/main" val="91133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Importance of card checks – expand on bullet points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Existing card checking procedures – expand on the various techs available through to those with no tech</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Expand on the complexities and incompatibility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Expand on the issues/risks as per bullet points</a:t>
            </a:r>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6F87EBAF-FDD2-455E-9A4D-E45AB2E152DC}" type="slidenum">
              <a:rPr lang="en-GB" smtClean="0"/>
              <a:t>4</a:t>
            </a:fld>
            <a:endParaRPr lang="en-GB"/>
          </a:p>
        </p:txBody>
      </p:sp>
    </p:spTree>
    <p:extLst>
      <p:ext uri="{BB962C8B-B14F-4D97-AF65-F5344CB8AC3E}">
        <p14:creationId xmlns:p14="http://schemas.microsoft.com/office/powerpoint/2010/main" val="126061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 visual demonstrating the complexity of the current card checking landscape and the size of the challenge for the Alliance.  </a:t>
            </a:r>
          </a:p>
        </p:txBody>
      </p:sp>
      <p:sp>
        <p:nvSpPr>
          <p:cNvPr id="4" name="Slide Number Placeholder 3"/>
          <p:cNvSpPr>
            <a:spLocks noGrp="1"/>
          </p:cNvSpPr>
          <p:nvPr>
            <p:ph type="sldNum" sz="quarter" idx="5"/>
          </p:nvPr>
        </p:nvSpPr>
        <p:spPr/>
        <p:txBody>
          <a:bodyPr/>
          <a:lstStyle/>
          <a:p>
            <a:fld id="{6F87EBAF-FDD2-455E-9A4D-E45AB2E152DC}" type="slidenum">
              <a:rPr lang="en-GB" smtClean="0"/>
              <a:t>5</a:t>
            </a:fld>
            <a:endParaRPr lang="en-GB"/>
          </a:p>
        </p:txBody>
      </p:sp>
    </p:spTree>
    <p:extLst>
      <p:ext uri="{BB962C8B-B14F-4D97-AF65-F5344CB8AC3E}">
        <p14:creationId xmlns:p14="http://schemas.microsoft.com/office/powerpoint/2010/main" val="597475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6F87EBAF-FDD2-455E-9A4D-E45AB2E152DC}" type="slidenum">
              <a:rPr lang="en-GB" smtClean="0"/>
              <a:t>6</a:t>
            </a:fld>
            <a:endParaRPr lang="en-GB"/>
          </a:p>
        </p:txBody>
      </p:sp>
    </p:spTree>
    <p:extLst>
      <p:ext uri="{BB962C8B-B14F-4D97-AF65-F5344CB8AC3E}">
        <p14:creationId xmlns:p14="http://schemas.microsoft.com/office/powerpoint/2010/main" val="113145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Run through of key deliverables from the Comms Strategy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Expand on the priority actions as per bullet points. </a:t>
            </a:r>
          </a:p>
        </p:txBody>
      </p:sp>
      <p:sp>
        <p:nvSpPr>
          <p:cNvPr id="4" name="Slide Number Placeholder 3"/>
          <p:cNvSpPr>
            <a:spLocks noGrp="1"/>
          </p:cNvSpPr>
          <p:nvPr>
            <p:ph type="sldNum" sz="quarter" idx="5"/>
          </p:nvPr>
        </p:nvSpPr>
        <p:spPr/>
        <p:txBody>
          <a:bodyPr/>
          <a:lstStyle/>
          <a:p>
            <a:fld id="{6F87EBAF-FDD2-455E-9A4D-E45AB2E152DC}" type="slidenum">
              <a:rPr lang="en-GB" smtClean="0"/>
              <a:t>7</a:t>
            </a:fld>
            <a:endParaRPr lang="en-GB"/>
          </a:p>
        </p:txBody>
      </p:sp>
    </p:spTree>
    <p:extLst>
      <p:ext uri="{BB962C8B-B14F-4D97-AF65-F5344CB8AC3E}">
        <p14:creationId xmlns:p14="http://schemas.microsoft.com/office/powerpoint/2010/main" val="2525251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Run through of key deliverables from the Comms Strategy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Expand on the priority actions as per bullet points. </a:t>
            </a:r>
          </a:p>
        </p:txBody>
      </p:sp>
      <p:sp>
        <p:nvSpPr>
          <p:cNvPr id="4" name="Slide Number Placeholder 3"/>
          <p:cNvSpPr>
            <a:spLocks noGrp="1"/>
          </p:cNvSpPr>
          <p:nvPr>
            <p:ph type="sldNum" sz="quarter" idx="5"/>
          </p:nvPr>
        </p:nvSpPr>
        <p:spPr/>
        <p:txBody>
          <a:bodyPr/>
          <a:lstStyle/>
          <a:p>
            <a:fld id="{6F87EBAF-FDD2-455E-9A4D-E45AB2E152DC}" type="slidenum">
              <a:rPr lang="en-GB" smtClean="0"/>
              <a:t>8</a:t>
            </a:fld>
            <a:endParaRPr lang="en-GB"/>
          </a:p>
        </p:txBody>
      </p:sp>
    </p:spTree>
    <p:extLst>
      <p:ext uri="{BB962C8B-B14F-4D97-AF65-F5344CB8AC3E}">
        <p14:creationId xmlns:p14="http://schemas.microsoft.com/office/powerpoint/2010/main" val="3350726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2087879"/>
          </a:xfrm>
          <a:prstGeom prst="rect">
            <a:avLst/>
          </a:prstGeom>
        </p:spPr>
      </p:pic>
      <p:sp>
        <p:nvSpPr>
          <p:cNvPr id="2" name="Holder 2"/>
          <p:cNvSpPr>
            <a:spLocks noGrp="1"/>
          </p:cNvSpPr>
          <p:nvPr>
            <p:ph type="ctrTitle"/>
          </p:nvPr>
        </p:nvSpPr>
        <p:spPr>
          <a:xfrm>
            <a:off x="1317859" y="503229"/>
            <a:ext cx="9556281" cy="66675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chemeClr val="bg1"/>
                </a:solidFill>
                <a:latin typeface="Tw Cen MT"/>
                <a:cs typeface="Tw Cen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chemeClr val="bg1"/>
                </a:solidFill>
                <a:latin typeface="Tw Cen MT"/>
                <a:cs typeface="Tw Cen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949452"/>
            <a:ext cx="12191998" cy="5908547"/>
          </a:xfrm>
          <a:prstGeom prst="rect">
            <a:avLst/>
          </a:prstGeom>
        </p:spPr>
      </p:pic>
      <p:pic>
        <p:nvPicPr>
          <p:cNvPr id="17" name="bg object 17"/>
          <p:cNvPicPr/>
          <p:nvPr/>
        </p:nvPicPr>
        <p:blipFill>
          <a:blip r:embed="rId3" cstate="print"/>
          <a:stretch>
            <a:fillRect/>
          </a:stretch>
        </p:blipFill>
        <p:spPr>
          <a:xfrm>
            <a:off x="0" y="0"/>
            <a:ext cx="12192000" cy="3906011"/>
          </a:xfrm>
          <a:prstGeom prst="rect">
            <a:avLst/>
          </a:prstGeom>
        </p:spPr>
      </p:pic>
      <p:sp>
        <p:nvSpPr>
          <p:cNvPr id="2" name="Holder 2"/>
          <p:cNvSpPr>
            <a:spLocks noGrp="1"/>
          </p:cNvSpPr>
          <p:nvPr>
            <p:ph type="title"/>
          </p:nvPr>
        </p:nvSpPr>
        <p:spPr/>
        <p:txBody>
          <a:bodyPr lIns="0" tIns="0" rIns="0" bIns="0"/>
          <a:lstStyle>
            <a:lvl1pPr>
              <a:defRPr sz="4300" b="0" i="0">
                <a:solidFill>
                  <a:schemeClr val="bg1"/>
                </a:solidFill>
                <a:latin typeface="Tw Cen MT"/>
                <a:cs typeface="Tw Cen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04418" y="2313782"/>
            <a:ext cx="4983162" cy="1270000"/>
          </a:xfrm>
          <a:prstGeom prst="rect">
            <a:avLst/>
          </a:prstGeom>
        </p:spPr>
        <p:txBody>
          <a:bodyPr wrap="square" lIns="0" tIns="0" rIns="0" bIns="0">
            <a:spAutoFit/>
          </a:bodyPr>
          <a:lstStyle>
            <a:lvl1pPr>
              <a:defRPr sz="4300" b="0" i="0">
                <a:solidFill>
                  <a:schemeClr val="bg1"/>
                </a:solidFill>
                <a:latin typeface="Tw Cen MT"/>
                <a:cs typeface="Tw Cen MT"/>
              </a:defRPr>
            </a:lvl1pPr>
          </a:lstStyle>
          <a:p>
            <a:endParaRPr/>
          </a:p>
        </p:txBody>
      </p:sp>
      <p:sp>
        <p:nvSpPr>
          <p:cNvPr id="3" name="Holder 3"/>
          <p:cNvSpPr>
            <a:spLocks noGrp="1"/>
          </p:cNvSpPr>
          <p:nvPr>
            <p:ph type="body" idx="1"/>
          </p:nvPr>
        </p:nvSpPr>
        <p:spPr>
          <a:xfrm>
            <a:off x="1220152" y="2239483"/>
            <a:ext cx="9751695" cy="32181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6/29/2022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tablet&#10;&#10;Description automatically generated with medium confidence">
            <a:extLst>
              <a:ext uri="{FF2B5EF4-FFF2-40B4-BE49-F238E27FC236}">
                <a16:creationId xmlns:a16="http://schemas.microsoft.com/office/drawing/2014/main" id="{0DCD4405-5114-DB4E-A84A-4895D683F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81"/>
            <a:ext cx="12201044" cy="6852919"/>
          </a:xfrm>
          <a:prstGeom prst="rect">
            <a:avLst/>
          </a:prstGeom>
        </p:spPr>
      </p:pic>
      <p:sp>
        <p:nvSpPr>
          <p:cNvPr id="4" name="Rectangle 1">
            <a:extLst>
              <a:ext uri="{FF2B5EF4-FFF2-40B4-BE49-F238E27FC236}">
                <a16:creationId xmlns:a16="http://schemas.microsoft.com/office/drawing/2014/main" id="{7FD40257-60B7-8847-8472-83D4CAD69BDF}"/>
              </a:ext>
            </a:extLst>
          </p:cNvPr>
          <p:cNvSpPr/>
          <p:nvPr/>
        </p:nvSpPr>
        <p:spPr>
          <a:xfrm>
            <a:off x="0" y="-690"/>
            <a:ext cx="12191999" cy="3906078"/>
          </a:xfrm>
          <a:custGeom>
            <a:avLst/>
            <a:gdLst>
              <a:gd name="connsiteX0" fmla="*/ 0 w 12191999"/>
              <a:gd name="connsiteY0" fmla="*/ 0 h 4114800"/>
              <a:gd name="connsiteX1" fmla="*/ 12191999 w 12191999"/>
              <a:gd name="connsiteY1" fmla="*/ 0 h 4114800"/>
              <a:gd name="connsiteX2" fmla="*/ 12191999 w 12191999"/>
              <a:gd name="connsiteY2" fmla="*/ 4114800 h 4114800"/>
              <a:gd name="connsiteX3" fmla="*/ 0 w 12191999"/>
              <a:gd name="connsiteY3" fmla="*/ 4114800 h 4114800"/>
              <a:gd name="connsiteX4" fmla="*/ 0 w 12191999"/>
              <a:gd name="connsiteY4" fmla="*/ 0 h 4114800"/>
              <a:gd name="connsiteX0" fmla="*/ 0 w 12191999"/>
              <a:gd name="connsiteY0" fmla="*/ 0 h 4114800"/>
              <a:gd name="connsiteX1" fmla="*/ 12191999 w 12191999"/>
              <a:gd name="connsiteY1" fmla="*/ 0 h 4114800"/>
              <a:gd name="connsiteX2" fmla="*/ 12032973 w 12191999"/>
              <a:gd name="connsiteY2" fmla="*/ 2633869 h 4114800"/>
              <a:gd name="connsiteX3" fmla="*/ 0 w 12191999"/>
              <a:gd name="connsiteY3" fmla="*/ 4114800 h 4114800"/>
              <a:gd name="connsiteX4" fmla="*/ 0 w 12191999"/>
              <a:gd name="connsiteY4" fmla="*/ 0 h 4114800"/>
              <a:gd name="connsiteX0" fmla="*/ 0 w 12201938"/>
              <a:gd name="connsiteY0" fmla="*/ 0 h 4114800"/>
              <a:gd name="connsiteX1" fmla="*/ 12191999 w 12201938"/>
              <a:gd name="connsiteY1" fmla="*/ 0 h 4114800"/>
              <a:gd name="connsiteX2" fmla="*/ 12201938 w 12201938"/>
              <a:gd name="connsiteY2" fmla="*/ 3230217 h 4114800"/>
              <a:gd name="connsiteX3" fmla="*/ 0 w 12201938"/>
              <a:gd name="connsiteY3" fmla="*/ 4114800 h 4114800"/>
              <a:gd name="connsiteX4" fmla="*/ 0 w 12201938"/>
              <a:gd name="connsiteY4" fmla="*/ 0 h 4114800"/>
              <a:gd name="connsiteX0" fmla="*/ 0 w 12201938"/>
              <a:gd name="connsiteY0" fmla="*/ 0 h 3230217"/>
              <a:gd name="connsiteX1" fmla="*/ 12191999 w 12201938"/>
              <a:gd name="connsiteY1" fmla="*/ 0 h 3230217"/>
              <a:gd name="connsiteX2" fmla="*/ 12201938 w 12201938"/>
              <a:gd name="connsiteY2" fmla="*/ 3230217 h 3230217"/>
              <a:gd name="connsiteX3" fmla="*/ 19879 w 12201938"/>
              <a:gd name="connsiteY3" fmla="*/ 2047461 h 3230217"/>
              <a:gd name="connsiteX4" fmla="*/ 0 w 12201938"/>
              <a:gd name="connsiteY4" fmla="*/ 0 h 3230217"/>
              <a:gd name="connsiteX0" fmla="*/ 0 w 12201938"/>
              <a:gd name="connsiteY0" fmla="*/ 0 h 3906078"/>
              <a:gd name="connsiteX1" fmla="*/ 12191999 w 12201938"/>
              <a:gd name="connsiteY1" fmla="*/ 0 h 3906078"/>
              <a:gd name="connsiteX2" fmla="*/ 12201938 w 12201938"/>
              <a:gd name="connsiteY2" fmla="*/ 3230217 h 3906078"/>
              <a:gd name="connsiteX3" fmla="*/ 0 w 12201938"/>
              <a:gd name="connsiteY3" fmla="*/ 3906078 h 3906078"/>
              <a:gd name="connsiteX4" fmla="*/ 0 w 12201938"/>
              <a:gd name="connsiteY4" fmla="*/ 0 h 3906078"/>
              <a:gd name="connsiteX0" fmla="*/ 0 w 12201938"/>
              <a:gd name="connsiteY0" fmla="*/ 0 h 3906078"/>
              <a:gd name="connsiteX1" fmla="*/ 12191999 w 12201938"/>
              <a:gd name="connsiteY1" fmla="*/ 0 h 3906078"/>
              <a:gd name="connsiteX2" fmla="*/ 12201938 w 12201938"/>
              <a:gd name="connsiteY2" fmla="*/ 3230217 h 3906078"/>
              <a:gd name="connsiteX3" fmla="*/ 0 w 12201938"/>
              <a:gd name="connsiteY3" fmla="*/ 3906078 h 3906078"/>
              <a:gd name="connsiteX4" fmla="*/ 0 w 12201938"/>
              <a:gd name="connsiteY4" fmla="*/ 0 h 3906078"/>
              <a:gd name="connsiteX0" fmla="*/ 0 w 12201938"/>
              <a:gd name="connsiteY0" fmla="*/ 0 h 3906078"/>
              <a:gd name="connsiteX1" fmla="*/ 12191999 w 12201938"/>
              <a:gd name="connsiteY1" fmla="*/ 0 h 3906078"/>
              <a:gd name="connsiteX2" fmla="*/ 12201938 w 12201938"/>
              <a:gd name="connsiteY2" fmla="*/ 3230217 h 3906078"/>
              <a:gd name="connsiteX3" fmla="*/ 0 w 12201938"/>
              <a:gd name="connsiteY3" fmla="*/ 3906078 h 3906078"/>
              <a:gd name="connsiteX4" fmla="*/ 0 w 12201938"/>
              <a:gd name="connsiteY4" fmla="*/ 0 h 3906078"/>
              <a:gd name="connsiteX0" fmla="*/ 0 w 12201938"/>
              <a:gd name="connsiteY0" fmla="*/ 0 h 3906078"/>
              <a:gd name="connsiteX1" fmla="*/ 12191999 w 12201938"/>
              <a:gd name="connsiteY1" fmla="*/ 0 h 3906078"/>
              <a:gd name="connsiteX2" fmla="*/ 12201938 w 12201938"/>
              <a:gd name="connsiteY2" fmla="*/ 3230217 h 3906078"/>
              <a:gd name="connsiteX3" fmla="*/ 0 w 12201938"/>
              <a:gd name="connsiteY3" fmla="*/ 3906078 h 3906078"/>
              <a:gd name="connsiteX4" fmla="*/ 0 w 12201938"/>
              <a:gd name="connsiteY4" fmla="*/ 0 h 3906078"/>
              <a:gd name="connsiteX0" fmla="*/ 0 w 12201938"/>
              <a:gd name="connsiteY0" fmla="*/ 0 h 3906078"/>
              <a:gd name="connsiteX1" fmla="*/ 12191999 w 12201938"/>
              <a:gd name="connsiteY1" fmla="*/ 0 h 3906078"/>
              <a:gd name="connsiteX2" fmla="*/ 12201938 w 12201938"/>
              <a:gd name="connsiteY2" fmla="*/ 3230217 h 3906078"/>
              <a:gd name="connsiteX3" fmla="*/ 0 w 12201938"/>
              <a:gd name="connsiteY3" fmla="*/ 3906078 h 3906078"/>
              <a:gd name="connsiteX4" fmla="*/ 0 w 12201938"/>
              <a:gd name="connsiteY4" fmla="*/ 0 h 3906078"/>
              <a:gd name="connsiteX0" fmla="*/ 0 w 12201938"/>
              <a:gd name="connsiteY0" fmla="*/ 0 h 3906078"/>
              <a:gd name="connsiteX1" fmla="*/ 12191999 w 12201938"/>
              <a:gd name="connsiteY1" fmla="*/ 0 h 3906078"/>
              <a:gd name="connsiteX2" fmla="*/ 12201938 w 12201938"/>
              <a:gd name="connsiteY2" fmla="*/ 2365513 h 3906078"/>
              <a:gd name="connsiteX3" fmla="*/ 0 w 12201938"/>
              <a:gd name="connsiteY3" fmla="*/ 3906078 h 3906078"/>
              <a:gd name="connsiteX4" fmla="*/ 0 w 12201938"/>
              <a:gd name="connsiteY4" fmla="*/ 0 h 3906078"/>
              <a:gd name="connsiteX0" fmla="*/ 0 w 12201938"/>
              <a:gd name="connsiteY0" fmla="*/ 0 h 3906078"/>
              <a:gd name="connsiteX1" fmla="*/ 12191999 w 12201938"/>
              <a:gd name="connsiteY1" fmla="*/ 0 h 3906078"/>
              <a:gd name="connsiteX2" fmla="*/ 12201938 w 12201938"/>
              <a:gd name="connsiteY2" fmla="*/ 2365513 h 3906078"/>
              <a:gd name="connsiteX3" fmla="*/ 0 w 12201938"/>
              <a:gd name="connsiteY3" fmla="*/ 3906078 h 3906078"/>
              <a:gd name="connsiteX4" fmla="*/ 0 w 12201938"/>
              <a:gd name="connsiteY4" fmla="*/ 0 h 3906078"/>
              <a:gd name="connsiteX0" fmla="*/ 0 w 12191999"/>
              <a:gd name="connsiteY0" fmla="*/ 0 h 3906078"/>
              <a:gd name="connsiteX1" fmla="*/ 12191999 w 12191999"/>
              <a:gd name="connsiteY1" fmla="*/ 0 h 3906078"/>
              <a:gd name="connsiteX2" fmla="*/ 12182060 w 12191999"/>
              <a:gd name="connsiteY2" fmla="*/ 1828800 h 3906078"/>
              <a:gd name="connsiteX3" fmla="*/ 0 w 12191999"/>
              <a:gd name="connsiteY3" fmla="*/ 3906078 h 3906078"/>
              <a:gd name="connsiteX4" fmla="*/ 0 w 12191999"/>
              <a:gd name="connsiteY4" fmla="*/ 0 h 3906078"/>
              <a:gd name="connsiteX0" fmla="*/ 0 w 12191999"/>
              <a:gd name="connsiteY0" fmla="*/ 0 h 3906078"/>
              <a:gd name="connsiteX1" fmla="*/ 12191999 w 12191999"/>
              <a:gd name="connsiteY1" fmla="*/ 0 h 3906078"/>
              <a:gd name="connsiteX2" fmla="*/ 12182060 w 12191999"/>
              <a:gd name="connsiteY2" fmla="*/ 1828800 h 3906078"/>
              <a:gd name="connsiteX3" fmla="*/ 0 w 12191999"/>
              <a:gd name="connsiteY3" fmla="*/ 3906078 h 3906078"/>
              <a:gd name="connsiteX4" fmla="*/ 0 w 12191999"/>
              <a:gd name="connsiteY4" fmla="*/ 0 h 39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3906078">
                <a:moveTo>
                  <a:pt x="0" y="0"/>
                </a:moveTo>
                <a:lnTo>
                  <a:pt x="12191999" y="0"/>
                </a:lnTo>
                <a:lnTo>
                  <a:pt x="12182060" y="1828800"/>
                </a:lnTo>
                <a:cubicBezTo>
                  <a:pt x="9068904" y="950844"/>
                  <a:pt x="6701183" y="400878"/>
                  <a:pt x="0" y="3906078"/>
                </a:cubicBezTo>
                <a:lnTo>
                  <a:pt x="0" y="0"/>
                </a:lnTo>
                <a:close/>
              </a:path>
            </a:pathLst>
          </a:custGeom>
          <a:gradFill>
            <a:gsLst>
              <a:gs pos="0">
                <a:srgbClr val="00B4EC"/>
              </a:gs>
              <a:gs pos="24000">
                <a:srgbClr val="00B4EC"/>
              </a:gs>
              <a:gs pos="99000">
                <a:srgbClr val="0072BB"/>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bject 2">
            <a:extLst>
              <a:ext uri="{FF2B5EF4-FFF2-40B4-BE49-F238E27FC236}">
                <a16:creationId xmlns:a16="http://schemas.microsoft.com/office/drawing/2014/main" id="{C9F61BDB-FF4D-7C48-9A14-46D52488BB69}"/>
              </a:ext>
            </a:extLst>
          </p:cNvPr>
          <p:cNvSpPr txBox="1">
            <a:spLocks noGrp="1"/>
          </p:cNvSpPr>
          <p:nvPr>
            <p:ph type="title"/>
          </p:nvPr>
        </p:nvSpPr>
        <p:spPr>
          <a:xfrm>
            <a:off x="2209800" y="609600"/>
            <a:ext cx="4583062" cy="1058623"/>
          </a:xfrm>
          <a:prstGeom prst="rect">
            <a:avLst/>
          </a:prstGeom>
        </p:spPr>
        <p:txBody>
          <a:bodyPr vert="horz" wrap="square" lIns="0" tIns="12065" rIns="0" bIns="0" rtlCol="0">
            <a:spAutoFit/>
          </a:bodyPr>
          <a:lstStyle/>
          <a:p>
            <a:pPr marL="12700" marR="5080" algn="l">
              <a:lnSpc>
                <a:spcPct val="100000"/>
              </a:lnSpc>
              <a:spcBef>
                <a:spcPts val="95"/>
              </a:spcBef>
            </a:pPr>
            <a:r>
              <a:rPr lang="en-GB" sz="3400" spc="10" dirty="0">
                <a:latin typeface="+mn-lt"/>
                <a:cs typeface="Lucida Sans Unicode"/>
              </a:rPr>
              <a:t>Webinar 1:</a:t>
            </a:r>
            <a:br>
              <a:rPr lang="en-GB" sz="3400" spc="-190" dirty="0">
                <a:latin typeface="+mn-lt"/>
                <a:cs typeface="Lucida Sans Unicode"/>
              </a:rPr>
            </a:br>
            <a:r>
              <a:rPr lang="en-GB" sz="3400" spc="-190" dirty="0">
                <a:latin typeface="+mn-lt"/>
                <a:cs typeface="Lucida Sans Unicode"/>
              </a:rPr>
              <a:t>10</a:t>
            </a:r>
            <a:r>
              <a:rPr lang="en-GB" sz="3400" spc="-190" baseline="30000" dirty="0">
                <a:latin typeface="+mn-lt"/>
                <a:cs typeface="Lucida Sans Unicode"/>
              </a:rPr>
              <a:t>th</a:t>
            </a:r>
            <a:r>
              <a:rPr lang="en-GB" sz="3400" spc="-190" dirty="0">
                <a:latin typeface="+mn-lt"/>
                <a:cs typeface="Lucida Sans Unicode"/>
              </a:rPr>
              <a:t> March 2022</a:t>
            </a:r>
            <a:endParaRPr sz="3400" dirty="0">
              <a:latin typeface="+mn-lt"/>
              <a:cs typeface="Lucida Sans Unicode"/>
            </a:endParaRPr>
          </a:p>
        </p:txBody>
      </p:sp>
      <p:pic>
        <p:nvPicPr>
          <p:cNvPr id="6" name="Picture 5" descr="Icon&#10;&#10;Description automatically generated">
            <a:extLst>
              <a:ext uri="{FF2B5EF4-FFF2-40B4-BE49-F238E27FC236}">
                <a16:creationId xmlns:a16="http://schemas.microsoft.com/office/drawing/2014/main" id="{9A5B6754-2CD3-AC4F-B76F-30A280A73C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53" y="152400"/>
            <a:ext cx="1987185" cy="1981200"/>
          </a:xfrm>
          <a:prstGeom prst="rect">
            <a:avLst/>
          </a:prstGeom>
        </p:spPr>
      </p:pic>
    </p:spTree>
    <p:extLst>
      <p:ext uri="{BB962C8B-B14F-4D97-AF65-F5344CB8AC3E}">
        <p14:creationId xmlns:p14="http://schemas.microsoft.com/office/powerpoint/2010/main" val="68490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8" y="0"/>
            <a:ext cx="12191911" cy="2078735"/>
          </a:xfrm>
          <a:prstGeom prst="rect">
            <a:avLst/>
          </a:prstGeom>
        </p:spPr>
      </p:pic>
      <p:sp>
        <p:nvSpPr>
          <p:cNvPr id="3" name="object 3"/>
          <p:cNvSpPr txBox="1"/>
          <p:nvPr/>
        </p:nvSpPr>
        <p:spPr>
          <a:xfrm>
            <a:off x="7397689" y="533400"/>
            <a:ext cx="4565711" cy="289823"/>
          </a:xfrm>
          <a:prstGeom prst="rect">
            <a:avLst/>
          </a:prstGeom>
        </p:spPr>
        <p:txBody>
          <a:bodyPr vert="horz" wrap="square" lIns="0" tIns="12700" rIns="0" bIns="0" rtlCol="0">
            <a:spAutoFit/>
          </a:bodyPr>
          <a:lstStyle/>
          <a:p>
            <a:pPr marL="12700" marR="5080" algn="r">
              <a:lnSpc>
                <a:spcPct val="100000"/>
              </a:lnSpc>
              <a:spcBef>
                <a:spcPts val="100"/>
              </a:spcBef>
            </a:pPr>
            <a:r>
              <a:rPr lang="en-GB" sz="1800" spc="-75" dirty="0">
                <a:solidFill>
                  <a:srgbClr val="FFFFFF"/>
                </a:solidFill>
                <a:cs typeface="Lucida Sans Unicode"/>
              </a:rPr>
              <a:t>Raising standards in construction</a:t>
            </a:r>
            <a:endParaRPr sz="1800" dirty="0">
              <a:cs typeface="Lucida Sans Unicode"/>
            </a:endParaRPr>
          </a:p>
        </p:txBody>
      </p:sp>
      <p:sp>
        <p:nvSpPr>
          <p:cNvPr id="5" name="object 5"/>
          <p:cNvSpPr txBox="1"/>
          <p:nvPr/>
        </p:nvSpPr>
        <p:spPr>
          <a:xfrm>
            <a:off x="239741" y="2734878"/>
            <a:ext cx="10914063" cy="2167901"/>
          </a:xfrm>
          <a:prstGeom prst="rect">
            <a:avLst/>
          </a:prstGeom>
        </p:spPr>
        <p:txBody>
          <a:bodyPr vert="horz" wrap="square" lIns="0" tIns="13335" rIns="0" bIns="0" rtlCol="0">
            <a:spAutoFit/>
          </a:bodyPr>
          <a:lstStyle/>
          <a:p>
            <a:r>
              <a:rPr lang="en-GB" sz="2800" b="0" i="0" dirty="0">
                <a:solidFill>
                  <a:srgbClr val="000000"/>
                </a:solidFill>
                <a:effectLst/>
                <a:latin typeface="source_sans_pro"/>
              </a:rPr>
              <a:t>At the beginning of 2015 the Construction Leadership Council (CLC) announced via the Industrial Strategy: Construction 2025, that industry, including trade associations, contractors, clients and government, should specify and promote card schemes displaying the CSCS logo with no equivalents accepted. This is known as the One Industry Logo action.</a:t>
            </a:r>
            <a:endParaRPr lang="en-US" sz="2800" dirty="0"/>
          </a:p>
        </p:txBody>
      </p:sp>
      <p:sp>
        <p:nvSpPr>
          <p:cNvPr id="7" name="Title 6">
            <a:extLst>
              <a:ext uri="{FF2B5EF4-FFF2-40B4-BE49-F238E27FC236}">
                <a16:creationId xmlns:a16="http://schemas.microsoft.com/office/drawing/2014/main" id="{2C03A43B-0C86-DCC5-6D47-338698017DC7}"/>
              </a:ext>
            </a:extLst>
          </p:cNvPr>
          <p:cNvSpPr>
            <a:spLocks noGrp="1"/>
          </p:cNvSpPr>
          <p:nvPr>
            <p:ph type="title"/>
          </p:nvPr>
        </p:nvSpPr>
        <p:spPr/>
        <p:txBody>
          <a:bodyPr/>
          <a:lstStyle/>
          <a:p>
            <a:endParaRPr lang="en-GB"/>
          </a:p>
        </p:txBody>
      </p:sp>
      <p:sp>
        <p:nvSpPr>
          <p:cNvPr id="8" name="Title 1">
            <a:extLst>
              <a:ext uri="{FF2B5EF4-FFF2-40B4-BE49-F238E27FC236}">
                <a16:creationId xmlns:a16="http://schemas.microsoft.com/office/drawing/2014/main" id="{4FCA2764-D6E8-2B4C-AEBF-148240DDA6AE}"/>
              </a:ext>
            </a:extLst>
          </p:cNvPr>
          <p:cNvSpPr>
            <a:spLocks noGrp="1"/>
          </p:cNvSpPr>
          <p:nvPr/>
        </p:nvSpPr>
        <p:spPr>
          <a:xfrm>
            <a:off x="239741" y="10393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i="0" kern="1200">
                <a:solidFill>
                  <a:schemeClr val="tx1"/>
                </a:solidFill>
                <a:latin typeface="Montserrat" pitchFamily="2" charset="77"/>
                <a:ea typeface="+mj-ea"/>
                <a:cs typeface="+mj-cs"/>
              </a:defRPr>
            </a:lvl1pPr>
          </a:lstStyle>
          <a:p>
            <a:r>
              <a:rPr lang="en-US" dirty="0">
                <a:solidFill>
                  <a:srgbClr val="00B0F0"/>
                </a:solidFill>
              </a:rPr>
              <a:t>The One Industry Logo Initiative</a:t>
            </a:r>
          </a:p>
        </p:txBody>
      </p:sp>
    </p:spTree>
    <p:extLst>
      <p:ext uri="{BB962C8B-B14F-4D97-AF65-F5344CB8AC3E}">
        <p14:creationId xmlns:p14="http://schemas.microsoft.com/office/powerpoint/2010/main" val="147887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8" y="0"/>
            <a:ext cx="12191911" cy="2078735"/>
          </a:xfrm>
          <a:prstGeom prst="rect">
            <a:avLst/>
          </a:prstGeom>
        </p:spPr>
      </p:pic>
      <p:sp>
        <p:nvSpPr>
          <p:cNvPr id="3" name="object 3"/>
          <p:cNvSpPr txBox="1"/>
          <p:nvPr/>
        </p:nvSpPr>
        <p:spPr>
          <a:xfrm>
            <a:off x="7397689" y="533400"/>
            <a:ext cx="4565711" cy="289823"/>
          </a:xfrm>
          <a:prstGeom prst="rect">
            <a:avLst/>
          </a:prstGeom>
        </p:spPr>
        <p:txBody>
          <a:bodyPr vert="horz" wrap="square" lIns="0" tIns="12700" rIns="0" bIns="0" rtlCol="0">
            <a:spAutoFit/>
          </a:bodyPr>
          <a:lstStyle/>
          <a:p>
            <a:pPr marL="12700" marR="5080" algn="r">
              <a:lnSpc>
                <a:spcPct val="100000"/>
              </a:lnSpc>
              <a:spcBef>
                <a:spcPts val="100"/>
              </a:spcBef>
            </a:pPr>
            <a:r>
              <a:rPr lang="en-GB" sz="1800" spc="-75" dirty="0">
                <a:solidFill>
                  <a:srgbClr val="FFFFFF"/>
                </a:solidFill>
                <a:cs typeface="Lucida Sans Unicode"/>
              </a:rPr>
              <a:t>Raising standards in construction</a:t>
            </a:r>
            <a:endParaRPr sz="1800" dirty="0">
              <a:cs typeface="Lucida Sans Unicode"/>
            </a:endParaRPr>
          </a:p>
        </p:txBody>
      </p:sp>
      <p:sp>
        <p:nvSpPr>
          <p:cNvPr id="9" name="Title 1">
            <a:extLst>
              <a:ext uri="{FF2B5EF4-FFF2-40B4-BE49-F238E27FC236}">
                <a16:creationId xmlns:a16="http://schemas.microsoft.com/office/drawing/2014/main" id="{4B005C0C-D902-DC48-A0D8-44DBFC7CFCD7}"/>
              </a:ext>
            </a:extLst>
          </p:cNvPr>
          <p:cNvSpPr>
            <a:spLocks noGrp="1"/>
          </p:cNvSpPr>
          <p:nvPr/>
        </p:nvSpPr>
        <p:spPr>
          <a:xfrm>
            <a:off x="832338" y="11180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i="0" kern="1200">
                <a:solidFill>
                  <a:schemeClr val="tx1"/>
                </a:solidFill>
                <a:latin typeface="Montserrat" pitchFamily="2" charset="77"/>
                <a:ea typeface="+mj-ea"/>
                <a:cs typeface="+mj-cs"/>
              </a:defRPr>
            </a:lvl1pPr>
          </a:lstStyle>
          <a:p>
            <a:r>
              <a:rPr lang="en-US" dirty="0">
                <a:solidFill>
                  <a:srgbClr val="00B0F0"/>
                </a:solidFill>
              </a:rPr>
              <a:t>CLC Requirements</a:t>
            </a:r>
          </a:p>
        </p:txBody>
      </p:sp>
      <p:sp>
        <p:nvSpPr>
          <p:cNvPr id="10" name="TextBox 3">
            <a:extLst>
              <a:ext uri="{FF2B5EF4-FFF2-40B4-BE49-F238E27FC236}">
                <a16:creationId xmlns:a16="http://schemas.microsoft.com/office/drawing/2014/main" id="{0656DA55-48FA-424A-8421-C297107CB1A4}"/>
              </a:ext>
            </a:extLst>
          </p:cNvPr>
          <p:cNvSpPr txBox="1"/>
          <p:nvPr/>
        </p:nvSpPr>
        <p:spPr>
          <a:xfrm>
            <a:off x="838200" y="2353207"/>
            <a:ext cx="8453486" cy="35394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b="0" i="0" dirty="0">
                <a:solidFill>
                  <a:srgbClr val="000000"/>
                </a:solidFill>
                <a:effectLst/>
                <a:latin typeface="source_sans_pro"/>
              </a:rPr>
              <a:t>The CLC listed a number of requirements with the main one being:</a:t>
            </a:r>
          </a:p>
          <a:p>
            <a:pPr algn="l">
              <a:buFont typeface="Arial" panose="020B0604020202020204" pitchFamily="34" charset="0"/>
              <a:buChar char="•"/>
            </a:pPr>
            <a:r>
              <a:rPr lang="en-GB" sz="2800" b="0" i="0" dirty="0">
                <a:solidFill>
                  <a:srgbClr val="000000"/>
                </a:solidFill>
                <a:effectLst/>
                <a:latin typeface="source_sans_pro"/>
              </a:rPr>
              <a:t>Agreeing appropriate qualifications for each occupation</a:t>
            </a:r>
          </a:p>
          <a:p>
            <a:pPr algn="l">
              <a:buFont typeface="Arial" panose="020B0604020202020204" pitchFamily="34" charset="0"/>
              <a:buChar char="•"/>
            </a:pPr>
            <a:r>
              <a:rPr lang="en-GB" sz="2800" b="0" i="0" dirty="0">
                <a:solidFill>
                  <a:srgbClr val="000000"/>
                </a:solidFill>
                <a:effectLst/>
                <a:latin typeface="source_sans_pro"/>
              </a:rPr>
              <a:t>Setting a minimum standard for skilled occupations at NVQ Level 2</a:t>
            </a:r>
          </a:p>
          <a:p>
            <a:pPr algn="l">
              <a:buFont typeface="Arial" panose="020B0604020202020204" pitchFamily="34" charset="0"/>
              <a:buChar char="•"/>
            </a:pPr>
            <a:r>
              <a:rPr lang="en-GB" sz="2800" dirty="0">
                <a:solidFill>
                  <a:srgbClr val="000000"/>
                </a:solidFill>
                <a:latin typeface="source_sans_pro"/>
              </a:rPr>
              <a:t>Removal of Industry Accreditation</a:t>
            </a:r>
            <a:endParaRPr lang="en-GB" sz="2800" b="0" i="0" dirty="0">
              <a:solidFill>
                <a:srgbClr val="000000"/>
              </a:solidFill>
              <a:effectLst/>
              <a:latin typeface="source_sans_pro"/>
            </a:endParaRPr>
          </a:p>
          <a:p>
            <a:pPr algn="l">
              <a:buFont typeface="Arial" panose="020B0604020202020204" pitchFamily="34" charset="0"/>
              <a:buChar char="•"/>
            </a:pPr>
            <a:r>
              <a:rPr lang="en-GB" sz="2800" b="0" i="0" dirty="0">
                <a:solidFill>
                  <a:srgbClr val="000000"/>
                </a:solidFill>
                <a:effectLst/>
                <a:latin typeface="source_sans_pro"/>
              </a:rPr>
              <a:t>The implementation of smart technology using a common interface by 31st March 2022.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8" y="0"/>
            <a:ext cx="12191911" cy="2078735"/>
          </a:xfrm>
          <a:prstGeom prst="rect">
            <a:avLst/>
          </a:prstGeom>
        </p:spPr>
      </p:pic>
      <p:sp>
        <p:nvSpPr>
          <p:cNvPr id="3" name="object 3"/>
          <p:cNvSpPr txBox="1"/>
          <p:nvPr/>
        </p:nvSpPr>
        <p:spPr>
          <a:xfrm>
            <a:off x="7397689" y="533400"/>
            <a:ext cx="4565711" cy="289823"/>
          </a:xfrm>
          <a:prstGeom prst="rect">
            <a:avLst/>
          </a:prstGeom>
        </p:spPr>
        <p:txBody>
          <a:bodyPr vert="horz" wrap="square" lIns="0" tIns="12700" rIns="0" bIns="0" rtlCol="0">
            <a:spAutoFit/>
          </a:bodyPr>
          <a:lstStyle/>
          <a:p>
            <a:pPr marL="12700" marR="5080" algn="r">
              <a:lnSpc>
                <a:spcPct val="100000"/>
              </a:lnSpc>
              <a:spcBef>
                <a:spcPts val="100"/>
              </a:spcBef>
            </a:pPr>
            <a:r>
              <a:rPr lang="en-GB" sz="1800" spc="-75" dirty="0">
                <a:solidFill>
                  <a:srgbClr val="FFFFFF"/>
                </a:solidFill>
                <a:cs typeface="Lucida Sans Unicode"/>
              </a:rPr>
              <a:t>Raising standards in construction</a:t>
            </a:r>
            <a:endParaRPr sz="1800" dirty="0">
              <a:cs typeface="Lucida Sans Unicode"/>
            </a:endParaRPr>
          </a:p>
        </p:txBody>
      </p:sp>
      <p:sp>
        <p:nvSpPr>
          <p:cNvPr id="9" name="Title 1">
            <a:extLst>
              <a:ext uri="{FF2B5EF4-FFF2-40B4-BE49-F238E27FC236}">
                <a16:creationId xmlns:a16="http://schemas.microsoft.com/office/drawing/2014/main" id="{4B005C0C-D902-DC48-A0D8-44DBFC7CFCD7}"/>
              </a:ext>
            </a:extLst>
          </p:cNvPr>
          <p:cNvSpPr>
            <a:spLocks noGrp="1"/>
          </p:cNvSpPr>
          <p:nvPr/>
        </p:nvSpPr>
        <p:spPr>
          <a:xfrm>
            <a:off x="838200" y="533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i="0" kern="1200">
                <a:solidFill>
                  <a:schemeClr val="tx1"/>
                </a:solidFill>
                <a:latin typeface="Montserrat" pitchFamily="2" charset="77"/>
                <a:ea typeface="+mj-ea"/>
                <a:cs typeface="+mj-cs"/>
              </a:defRPr>
            </a:lvl1pPr>
          </a:lstStyle>
          <a:p>
            <a:r>
              <a:rPr lang="en-US" dirty="0">
                <a:solidFill>
                  <a:srgbClr val="00B0F0"/>
                </a:solidFill>
              </a:rPr>
              <a:t>Common Interface</a:t>
            </a:r>
          </a:p>
        </p:txBody>
      </p:sp>
      <p:sp>
        <p:nvSpPr>
          <p:cNvPr id="10" name="TextBox 4">
            <a:extLst>
              <a:ext uri="{FF2B5EF4-FFF2-40B4-BE49-F238E27FC236}">
                <a16:creationId xmlns:a16="http://schemas.microsoft.com/office/drawing/2014/main" id="{C24B1F05-795C-4FB2-B8A9-859653C37B3F}"/>
              </a:ext>
            </a:extLst>
          </p:cNvPr>
          <p:cNvSpPr txBox="1"/>
          <p:nvPr/>
        </p:nvSpPr>
        <p:spPr>
          <a:xfrm>
            <a:off x="838200" y="1615619"/>
            <a:ext cx="9628909" cy="470898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69900" indent="-457200">
              <a:lnSpc>
                <a:spcPct val="100000"/>
              </a:lnSpc>
              <a:spcBef>
                <a:spcPts val="2400"/>
              </a:spcBef>
              <a:buClr>
                <a:srgbClr val="0071BA"/>
              </a:buClr>
              <a:tabLst>
                <a:tab pos="354965" algn="l"/>
                <a:tab pos="355600" algn="l"/>
              </a:tabLst>
            </a:pPr>
            <a:r>
              <a:rPr lang="en-GB" sz="2400" spc="55" dirty="0">
                <a:cs typeface="Tahoma"/>
              </a:rPr>
              <a:t>“By 31 March 2022, all card schemes must use smart technology which has the capability to electronically check agreed information relevant to a cardholder, using a common interface, without the need to manually enter data.“</a:t>
            </a:r>
          </a:p>
          <a:p>
            <a:pPr marL="12700" indent="0">
              <a:lnSpc>
                <a:spcPct val="100000"/>
              </a:lnSpc>
              <a:spcBef>
                <a:spcPts val="600"/>
              </a:spcBef>
              <a:buClr>
                <a:srgbClr val="0071BA"/>
              </a:buClr>
              <a:buNone/>
              <a:tabLst>
                <a:tab pos="354965" algn="l"/>
                <a:tab pos="355600" algn="l"/>
              </a:tabLst>
            </a:pPr>
            <a:r>
              <a:rPr lang="en-GB" sz="2400" spc="55" dirty="0">
                <a:cs typeface="Tahoma"/>
              </a:rPr>
              <a:t>Aims:</a:t>
            </a:r>
          </a:p>
          <a:p>
            <a:pPr marL="355600" indent="-342900">
              <a:lnSpc>
                <a:spcPct val="100000"/>
              </a:lnSpc>
              <a:spcBef>
                <a:spcPts val="600"/>
              </a:spcBef>
              <a:buClr>
                <a:srgbClr val="0071BA"/>
              </a:buClr>
              <a:buFont typeface="Arial"/>
              <a:buChar char="•"/>
              <a:tabLst>
                <a:tab pos="354965" algn="l"/>
                <a:tab pos="355600" algn="l"/>
              </a:tabLst>
            </a:pPr>
            <a:r>
              <a:rPr lang="en-GB" sz="2400" spc="55" dirty="0">
                <a:cs typeface="Tahoma"/>
              </a:rPr>
              <a:t>Increased use of technology </a:t>
            </a:r>
          </a:p>
          <a:p>
            <a:pPr marL="355600" indent="-342900">
              <a:lnSpc>
                <a:spcPct val="100000"/>
              </a:lnSpc>
              <a:spcBef>
                <a:spcPts val="2400"/>
              </a:spcBef>
              <a:buClr>
                <a:srgbClr val="0071BA"/>
              </a:buClr>
              <a:buFont typeface="Arial"/>
              <a:buChar char="•"/>
              <a:tabLst>
                <a:tab pos="354965" algn="l"/>
                <a:tab pos="355600" algn="l"/>
              </a:tabLst>
            </a:pPr>
            <a:r>
              <a:rPr lang="en-GB" sz="2400" spc="55" dirty="0">
                <a:cs typeface="Tahoma"/>
              </a:rPr>
              <a:t>Ensure all cards are genuine &amp; in date</a:t>
            </a:r>
          </a:p>
          <a:p>
            <a:pPr marL="355600" indent="-342900">
              <a:lnSpc>
                <a:spcPct val="100000"/>
              </a:lnSpc>
              <a:spcBef>
                <a:spcPts val="2400"/>
              </a:spcBef>
              <a:buClr>
                <a:srgbClr val="0071BA"/>
              </a:buClr>
              <a:buFont typeface="Arial"/>
              <a:buChar char="•"/>
              <a:tabLst>
                <a:tab pos="354965" algn="l"/>
                <a:tab pos="355600" algn="l"/>
              </a:tabLst>
            </a:pPr>
            <a:r>
              <a:rPr lang="en-GB" sz="2400" spc="55" dirty="0">
                <a:cs typeface="Tahoma"/>
              </a:rPr>
              <a:t>Workers hold the appropriate training and qualifications </a:t>
            </a:r>
          </a:p>
          <a:p>
            <a:pPr marL="12700" indent="0">
              <a:lnSpc>
                <a:spcPct val="100000"/>
              </a:lnSpc>
              <a:spcBef>
                <a:spcPts val="600"/>
              </a:spcBef>
              <a:buClr>
                <a:srgbClr val="0071BA"/>
              </a:buClr>
              <a:buNone/>
              <a:tabLst>
                <a:tab pos="354965" algn="l"/>
                <a:tab pos="355600" algn="l"/>
              </a:tabLst>
            </a:pPr>
            <a:r>
              <a:rPr lang="en-GB" sz="2400" spc="55" dirty="0">
                <a:cs typeface="Tahoma"/>
              </a:rPr>
              <a:t>Results:</a:t>
            </a:r>
          </a:p>
          <a:p>
            <a:pPr marL="355600" indent="-342900">
              <a:lnSpc>
                <a:spcPct val="100000"/>
              </a:lnSpc>
              <a:spcBef>
                <a:spcPts val="600"/>
              </a:spcBef>
              <a:buClr>
                <a:srgbClr val="0071BA"/>
              </a:buClr>
              <a:buFont typeface="Arial"/>
              <a:buChar char="•"/>
              <a:tabLst>
                <a:tab pos="354965" algn="l"/>
                <a:tab pos="355600" algn="l"/>
              </a:tabLst>
            </a:pPr>
            <a:r>
              <a:rPr lang="en-GB" sz="2400" spc="55" dirty="0">
                <a:cs typeface="Tahoma"/>
              </a:rPr>
              <a:t>Improved standards, productivity and safety</a:t>
            </a:r>
            <a:endParaRPr lang="en-GB" sz="2400" dirty="0"/>
          </a:p>
        </p:txBody>
      </p:sp>
    </p:spTree>
    <p:extLst>
      <p:ext uri="{BB962C8B-B14F-4D97-AF65-F5344CB8AC3E}">
        <p14:creationId xmlns:p14="http://schemas.microsoft.com/office/powerpoint/2010/main" val="161142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rotWithShape="1">
          <a:blip r:embed="rId3" cstate="print"/>
          <a:srcRect l="1235"/>
          <a:stretch/>
        </p:blipFill>
        <p:spPr>
          <a:xfrm>
            <a:off x="0" y="-76200"/>
            <a:ext cx="12192000" cy="2104734"/>
          </a:xfrm>
          <a:prstGeom prst="rect">
            <a:avLst/>
          </a:prstGeom>
        </p:spPr>
      </p:pic>
      <p:pic>
        <p:nvPicPr>
          <p:cNvPr id="7" name="Picture 6" descr="Logo, company name&#10;&#10;Description automatically generated">
            <a:extLst>
              <a:ext uri="{FF2B5EF4-FFF2-40B4-BE49-F238E27FC236}">
                <a16:creationId xmlns:a16="http://schemas.microsoft.com/office/drawing/2014/main" id="{E92F5FF7-EE5C-49A6-AAD4-B32C9C2125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752600"/>
            <a:ext cx="10134600" cy="4962893"/>
          </a:xfrm>
          <a:prstGeom prst="rect">
            <a:avLst/>
          </a:prstGeom>
        </p:spPr>
      </p:pic>
      <p:sp>
        <p:nvSpPr>
          <p:cNvPr id="6" name="object 3">
            <a:extLst>
              <a:ext uri="{FF2B5EF4-FFF2-40B4-BE49-F238E27FC236}">
                <a16:creationId xmlns:a16="http://schemas.microsoft.com/office/drawing/2014/main" id="{7A0BDF82-3AEA-9742-AC9A-2BA827C5A226}"/>
              </a:ext>
            </a:extLst>
          </p:cNvPr>
          <p:cNvSpPr txBox="1"/>
          <p:nvPr/>
        </p:nvSpPr>
        <p:spPr>
          <a:xfrm>
            <a:off x="7315200" y="304800"/>
            <a:ext cx="4565711" cy="289823"/>
          </a:xfrm>
          <a:prstGeom prst="rect">
            <a:avLst/>
          </a:prstGeom>
        </p:spPr>
        <p:txBody>
          <a:bodyPr vert="horz" wrap="square" lIns="0" tIns="12700" rIns="0" bIns="0" rtlCol="0">
            <a:spAutoFit/>
          </a:bodyPr>
          <a:lstStyle/>
          <a:p>
            <a:pPr marL="12700" marR="5080" algn="r">
              <a:lnSpc>
                <a:spcPct val="100000"/>
              </a:lnSpc>
              <a:spcBef>
                <a:spcPts val="100"/>
              </a:spcBef>
            </a:pPr>
            <a:r>
              <a:rPr lang="en-GB" sz="1800" spc="-75" dirty="0">
                <a:solidFill>
                  <a:srgbClr val="FFFFFF"/>
                </a:solidFill>
                <a:cs typeface="Lucida Sans Unicode"/>
              </a:rPr>
              <a:t>Raising standards in construction</a:t>
            </a:r>
            <a:endParaRPr sz="1800" dirty="0">
              <a:cs typeface="Lucida Sans Unicode"/>
            </a:endParaRPr>
          </a:p>
        </p:txBody>
      </p:sp>
      <p:sp>
        <p:nvSpPr>
          <p:cNvPr id="5" name="Title 4">
            <a:extLst>
              <a:ext uri="{FF2B5EF4-FFF2-40B4-BE49-F238E27FC236}">
                <a16:creationId xmlns:a16="http://schemas.microsoft.com/office/drawing/2014/main" id="{E91A5AB5-7F45-0DE3-B80D-59315D2FCC37}"/>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58199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88" y="0"/>
            <a:ext cx="12191911" cy="2078735"/>
          </a:xfrm>
          <a:prstGeom prst="rect">
            <a:avLst/>
          </a:prstGeom>
        </p:spPr>
      </p:pic>
      <p:sp>
        <p:nvSpPr>
          <p:cNvPr id="3" name="object 3"/>
          <p:cNvSpPr txBox="1"/>
          <p:nvPr/>
        </p:nvSpPr>
        <p:spPr>
          <a:xfrm>
            <a:off x="7397689" y="533400"/>
            <a:ext cx="4565711" cy="289823"/>
          </a:xfrm>
          <a:prstGeom prst="rect">
            <a:avLst/>
          </a:prstGeom>
        </p:spPr>
        <p:txBody>
          <a:bodyPr vert="horz" wrap="square" lIns="0" tIns="12700" rIns="0" bIns="0" rtlCol="0">
            <a:spAutoFit/>
          </a:bodyPr>
          <a:lstStyle/>
          <a:p>
            <a:pPr marL="12700" marR="5080" algn="r">
              <a:lnSpc>
                <a:spcPct val="100000"/>
              </a:lnSpc>
              <a:spcBef>
                <a:spcPts val="100"/>
              </a:spcBef>
            </a:pPr>
            <a:r>
              <a:rPr lang="en-GB" sz="1800" spc="-75" dirty="0">
                <a:solidFill>
                  <a:srgbClr val="FFFFFF"/>
                </a:solidFill>
                <a:cs typeface="Lucida Sans Unicode"/>
              </a:rPr>
              <a:t>Raising standards in construction</a:t>
            </a:r>
            <a:endParaRPr sz="1800" dirty="0">
              <a:cs typeface="Lucida Sans Unicode"/>
            </a:endParaRPr>
          </a:p>
        </p:txBody>
      </p:sp>
      <p:sp>
        <p:nvSpPr>
          <p:cNvPr id="5" name="object 5"/>
          <p:cNvSpPr txBox="1"/>
          <p:nvPr/>
        </p:nvSpPr>
        <p:spPr>
          <a:xfrm>
            <a:off x="287337" y="1585544"/>
            <a:ext cx="10914063" cy="4106894"/>
          </a:xfrm>
          <a:prstGeom prst="rect">
            <a:avLst/>
          </a:prstGeom>
        </p:spPr>
        <p:txBody>
          <a:bodyPr vert="horz" wrap="square" lIns="0" tIns="13335" rIns="0" bIns="0" rtlCol="0">
            <a:spAutoFit/>
          </a:bodyPr>
          <a:lstStyle/>
          <a:p>
            <a:pPr marL="355600" indent="-342900">
              <a:lnSpc>
                <a:spcPct val="100000"/>
              </a:lnSpc>
              <a:spcBef>
                <a:spcPts val="2400"/>
              </a:spcBef>
              <a:buClr>
                <a:srgbClr val="0071BA"/>
              </a:buClr>
              <a:buFont typeface="Arial"/>
              <a:buChar char="•"/>
              <a:tabLst>
                <a:tab pos="354965" algn="l"/>
                <a:tab pos="355600" algn="l"/>
              </a:tabLst>
            </a:pPr>
            <a:endParaRPr lang="en-GB" sz="600" spc="55" dirty="0">
              <a:cs typeface="Tahoma"/>
            </a:endParaRP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The app is called CSCS Smart Check, and it is free</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A card checking app for those responsible for checking cards on site</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Not an app for individuals to store details of their cards, e.g. My CSCS, MyECS or Smart PAL </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Cards that are not smart will have the option of using a manual entry check </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Does not store info about the card or card holder – simply checks that the card is valid and displays info printed on the card</a:t>
            </a:r>
          </a:p>
          <a:p>
            <a:pPr marL="355600" indent="-342900">
              <a:lnSpc>
                <a:spcPct val="100000"/>
              </a:lnSpc>
              <a:spcBef>
                <a:spcPts val="2400"/>
              </a:spcBef>
              <a:buClr>
                <a:srgbClr val="0071BA"/>
              </a:buClr>
              <a:buFont typeface="Arial"/>
              <a:buChar char="•"/>
              <a:tabLst>
                <a:tab pos="354965" algn="l"/>
                <a:tab pos="355600" algn="l"/>
              </a:tabLst>
            </a:pPr>
            <a:r>
              <a:rPr lang="en-GB" sz="2000" spc="55" dirty="0">
                <a:cs typeface="Tahoma"/>
              </a:rPr>
              <a:t>Available from 1</a:t>
            </a:r>
            <a:r>
              <a:rPr lang="en-GB" sz="2000" spc="55" baseline="30000" dirty="0">
                <a:cs typeface="Tahoma"/>
              </a:rPr>
              <a:t>st</a:t>
            </a:r>
            <a:r>
              <a:rPr lang="en-GB" sz="2000" spc="55" dirty="0">
                <a:cs typeface="Tahoma"/>
              </a:rPr>
              <a:t> April: download from the Apple Store or Google Play Store   </a:t>
            </a:r>
          </a:p>
        </p:txBody>
      </p:sp>
    </p:spTree>
    <p:extLst>
      <p:ext uri="{BB962C8B-B14F-4D97-AF65-F5344CB8AC3E}">
        <p14:creationId xmlns:p14="http://schemas.microsoft.com/office/powerpoint/2010/main" val="133047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723" y="22860"/>
            <a:ext cx="12192000" cy="2087879"/>
          </a:xfrm>
          <a:prstGeom prst="rect">
            <a:avLst/>
          </a:prstGeom>
        </p:spPr>
      </p:pic>
      <p:sp>
        <p:nvSpPr>
          <p:cNvPr id="4" name="object 4"/>
          <p:cNvSpPr txBox="1"/>
          <p:nvPr/>
        </p:nvSpPr>
        <p:spPr>
          <a:xfrm>
            <a:off x="287337" y="1066800"/>
            <a:ext cx="7408545" cy="44307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GB" sz="2800" b="0" i="0" u="none" strike="noStrike" kern="1200" cap="none" spc="-265" normalizeH="0" baseline="0" noProof="0" dirty="0">
                <a:ln>
                  <a:noFill/>
                </a:ln>
                <a:solidFill>
                  <a:srgbClr val="0071BA"/>
                </a:solidFill>
                <a:effectLst/>
                <a:uLnTx/>
                <a:uFillTx/>
                <a:latin typeface="Lucida Sans Unicode"/>
                <a:ea typeface="+mn-ea"/>
                <a:cs typeface="Lucida Sans Unicode"/>
              </a:rPr>
              <a:t>Removal of Industry Accreditation</a:t>
            </a:r>
            <a:endParaRPr kumimoji="0" sz="2250" b="0" i="0" u="none" strike="noStrike" kern="1200" cap="none" spc="0" normalizeH="0" baseline="0" noProof="0" dirty="0">
              <a:ln>
                <a:noFill/>
              </a:ln>
              <a:solidFill>
                <a:prstClr val="black"/>
              </a:solidFill>
              <a:effectLst/>
              <a:uLnTx/>
              <a:uFillTx/>
              <a:latin typeface="Lucida Sans Unicode"/>
              <a:ea typeface="+mn-ea"/>
              <a:cs typeface="Lucida Sans Unicode"/>
            </a:endParaRPr>
          </a:p>
        </p:txBody>
      </p:sp>
      <p:sp>
        <p:nvSpPr>
          <p:cNvPr id="11" name="object 5">
            <a:extLst>
              <a:ext uri="{FF2B5EF4-FFF2-40B4-BE49-F238E27FC236}">
                <a16:creationId xmlns:a16="http://schemas.microsoft.com/office/drawing/2014/main" id="{A352B343-7991-4006-9588-4F904CA0B9B5}"/>
              </a:ext>
            </a:extLst>
          </p:cNvPr>
          <p:cNvSpPr txBox="1"/>
          <p:nvPr/>
        </p:nvSpPr>
        <p:spPr>
          <a:xfrm>
            <a:off x="287337" y="1600200"/>
            <a:ext cx="7180263" cy="3091231"/>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Tahoma"/>
              <a:ea typeface="+mn-ea"/>
              <a:cs typeface="Tahoma"/>
            </a:endParaRPr>
          </a:p>
          <a:p>
            <a:pPr algn="l"/>
            <a:r>
              <a:rPr lang="en-GB" sz="2000" b="0" i="0" dirty="0">
                <a:solidFill>
                  <a:srgbClr val="000000"/>
                </a:solidFill>
                <a:effectLst/>
                <a:latin typeface="source_sans_prosemibold"/>
              </a:rPr>
              <a:t>What does this mean for IA card holders?</a:t>
            </a:r>
            <a:endParaRPr lang="en-GB" sz="2000" b="0" i="0" dirty="0">
              <a:solidFill>
                <a:srgbClr val="000000"/>
              </a:solidFill>
              <a:effectLst/>
              <a:latin typeface="source_sans_pro"/>
            </a:endParaRPr>
          </a:p>
          <a:p>
            <a:pPr algn="l">
              <a:buFont typeface="Arial" panose="020B0604020202020204" pitchFamily="34" charset="0"/>
              <a:buChar char="•"/>
            </a:pPr>
            <a:r>
              <a:rPr lang="en-GB" sz="2000" b="0" i="0" dirty="0">
                <a:solidFill>
                  <a:srgbClr val="000000"/>
                </a:solidFill>
                <a:effectLst/>
                <a:latin typeface="source_sans_pro"/>
              </a:rPr>
              <a:t>All IA cards renewed from 1</a:t>
            </a:r>
            <a:r>
              <a:rPr lang="en-GB" sz="2000" b="0" i="0" baseline="30000" dirty="0">
                <a:solidFill>
                  <a:srgbClr val="000000"/>
                </a:solidFill>
                <a:effectLst/>
                <a:latin typeface="source_sans_pro"/>
              </a:rPr>
              <a:t>st</a:t>
            </a:r>
            <a:r>
              <a:rPr lang="en-GB" sz="2000" b="0" i="0" dirty="0">
                <a:solidFill>
                  <a:srgbClr val="000000"/>
                </a:solidFill>
                <a:effectLst/>
                <a:latin typeface="source_sans_pro"/>
              </a:rPr>
              <a:t> January 2020 have a fixed expiry date and will expire on 31</a:t>
            </a:r>
            <a:r>
              <a:rPr lang="en-GB" sz="2000" b="0" i="0" baseline="30000" dirty="0">
                <a:solidFill>
                  <a:srgbClr val="000000"/>
                </a:solidFill>
                <a:effectLst/>
                <a:latin typeface="source_sans_pro"/>
              </a:rPr>
              <a:t>st</a:t>
            </a:r>
            <a:r>
              <a:rPr lang="en-GB" sz="2000" b="0" i="0" dirty="0">
                <a:solidFill>
                  <a:srgbClr val="000000"/>
                </a:solidFill>
                <a:effectLst/>
                <a:latin typeface="source_sans_pro"/>
              </a:rPr>
              <a:t> December 2024 and will not be renewed</a:t>
            </a:r>
          </a:p>
          <a:p>
            <a:pPr algn="l">
              <a:buFont typeface="Arial" panose="020B0604020202020204" pitchFamily="34" charset="0"/>
              <a:buChar char="•"/>
            </a:pPr>
            <a:r>
              <a:rPr lang="en-GB" sz="2000" b="0" i="0" dirty="0">
                <a:solidFill>
                  <a:srgbClr val="000000"/>
                </a:solidFill>
                <a:effectLst/>
                <a:latin typeface="source_sans_pro"/>
              </a:rPr>
              <a:t>CSCS will cease renewing IA cards from 30</a:t>
            </a:r>
            <a:r>
              <a:rPr lang="en-GB" sz="2000" b="0" i="0" baseline="30000" dirty="0">
                <a:solidFill>
                  <a:srgbClr val="000000"/>
                </a:solidFill>
                <a:effectLst/>
                <a:latin typeface="source_sans_pro"/>
              </a:rPr>
              <a:t>th</a:t>
            </a:r>
            <a:r>
              <a:rPr lang="en-GB" sz="2000" b="0" i="0" dirty="0">
                <a:solidFill>
                  <a:srgbClr val="000000"/>
                </a:solidFill>
                <a:effectLst/>
                <a:latin typeface="source_sans_pro"/>
              </a:rPr>
              <a:t> June 2024</a:t>
            </a:r>
          </a:p>
          <a:p>
            <a:pPr marL="12700" marR="0" lvl="0" indent="0" algn="l" defTabSz="914400" rtl="0" eaLnBrk="1" fontAlgn="auto" latinLnBrk="0" hangingPunct="1">
              <a:lnSpc>
                <a:spcPct val="100000"/>
              </a:lnSpc>
              <a:spcBef>
                <a:spcPts val="2395"/>
              </a:spcBef>
              <a:spcAft>
                <a:spcPts val="0"/>
              </a:spcAft>
              <a:buClrTx/>
              <a:buSzTx/>
              <a:buFontTx/>
              <a:buNone/>
              <a:tabLst/>
              <a:defRPr/>
            </a:pPr>
            <a:r>
              <a:rPr kumimoji="0" lang="en-GB" sz="2000" b="1" i="0" u="none" strike="noStrike" kern="1200" cap="none" spc="-25" normalizeH="0" baseline="0" noProof="0" dirty="0">
                <a:ln>
                  <a:noFill/>
                </a:ln>
                <a:solidFill>
                  <a:prstClr val="black"/>
                </a:solidFill>
                <a:effectLst/>
                <a:uLnTx/>
                <a:uFillTx/>
                <a:latin typeface="Tahoma"/>
                <a:ea typeface="+mn-ea"/>
                <a:cs typeface="Tahoma"/>
              </a:rPr>
              <a:t>Next Steps</a:t>
            </a:r>
          </a:p>
          <a:p>
            <a:pPr marL="12700" marR="0" lvl="0" indent="0" algn="l" defTabSz="914400" rtl="0" eaLnBrk="1" fontAlgn="auto" latinLnBrk="0" hangingPunct="1">
              <a:lnSpc>
                <a:spcPct val="100000"/>
              </a:lnSpc>
              <a:spcBef>
                <a:spcPts val="2395"/>
              </a:spcBef>
              <a:spcAft>
                <a:spcPts val="0"/>
              </a:spcAft>
              <a:buClrTx/>
              <a:buSzTx/>
              <a:buFontTx/>
              <a:buNone/>
              <a:tabLst/>
              <a:defRPr/>
            </a:pPr>
            <a:r>
              <a:rPr kumimoji="0" lang="en-GB" sz="2000" i="0" u="none" strike="noStrike" kern="1200" cap="none" spc="-25" normalizeH="0" baseline="0" noProof="0" dirty="0">
                <a:ln>
                  <a:noFill/>
                </a:ln>
                <a:solidFill>
                  <a:prstClr val="black"/>
                </a:solidFill>
                <a:effectLst/>
                <a:uLnTx/>
                <a:uFillTx/>
                <a:latin typeface="Tahoma"/>
                <a:ea typeface="+mn-ea"/>
                <a:cs typeface="Tahoma"/>
              </a:rPr>
              <a:t>CSCS are working with Standard Setting Body to review the qualification delivery methods</a:t>
            </a:r>
          </a:p>
        </p:txBody>
      </p:sp>
      <p:pic>
        <p:nvPicPr>
          <p:cNvPr id="3" name="Picture 2">
            <a:extLst>
              <a:ext uri="{FF2B5EF4-FFF2-40B4-BE49-F238E27FC236}">
                <a16:creationId xmlns:a16="http://schemas.microsoft.com/office/drawing/2014/main" id="{6265E78F-703E-4105-83B6-A256EFC22156}"/>
              </a:ext>
            </a:extLst>
          </p:cNvPr>
          <p:cNvPicPr>
            <a:picLocks noChangeAspect="1"/>
          </p:cNvPicPr>
          <p:nvPr/>
        </p:nvPicPr>
        <p:blipFill>
          <a:blip r:embed="rId4"/>
          <a:stretch>
            <a:fillRect/>
          </a:stretch>
        </p:blipFill>
        <p:spPr>
          <a:xfrm>
            <a:off x="8458200" y="533400"/>
            <a:ext cx="4700423" cy="493819"/>
          </a:xfrm>
          <a:prstGeom prst="rect">
            <a:avLst/>
          </a:prstGeom>
        </p:spPr>
      </p:pic>
    </p:spTree>
    <p:extLst>
      <p:ext uri="{BB962C8B-B14F-4D97-AF65-F5344CB8AC3E}">
        <p14:creationId xmlns:p14="http://schemas.microsoft.com/office/powerpoint/2010/main" val="403826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2000" cy="2087879"/>
          </a:xfrm>
          <a:prstGeom prst="rect">
            <a:avLst/>
          </a:prstGeom>
        </p:spPr>
      </p:pic>
      <p:sp>
        <p:nvSpPr>
          <p:cNvPr id="4" name="object 4"/>
          <p:cNvSpPr txBox="1"/>
          <p:nvPr/>
        </p:nvSpPr>
        <p:spPr>
          <a:xfrm>
            <a:off x="287337" y="1066800"/>
            <a:ext cx="7408545" cy="44307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GB" sz="2800" b="0" i="0" u="none" strike="noStrike" kern="1200" cap="none" spc="-265" normalizeH="0" baseline="0" noProof="0" dirty="0">
                <a:ln>
                  <a:noFill/>
                </a:ln>
                <a:solidFill>
                  <a:srgbClr val="0071BA"/>
                </a:solidFill>
                <a:effectLst/>
                <a:uLnTx/>
                <a:uFillTx/>
                <a:latin typeface="Lucida Sans Unicode"/>
                <a:ea typeface="+mn-ea"/>
                <a:cs typeface="Lucida Sans Unicode"/>
              </a:rPr>
              <a:t>Communications</a:t>
            </a:r>
            <a:endParaRPr kumimoji="0" sz="2250" b="0" i="0" u="none" strike="noStrike" kern="1200" cap="none" spc="0" normalizeH="0" baseline="0" noProof="0" dirty="0">
              <a:ln>
                <a:noFill/>
              </a:ln>
              <a:solidFill>
                <a:prstClr val="black"/>
              </a:solidFill>
              <a:effectLst/>
              <a:uLnTx/>
              <a:uFillTx/>
              <a:latin typeface="Lucida Sans Unicode"/>
              <a:ea typeface="+mn-ea"/>
              <a:cs typeface="Lucida Sans Unicode"/>
            </a:endParaRPr>
          </a:p>
        </p:txBody>
      </p:sp>
      <p:sp>
        <p:nvSpPr>
          <p:cNvPr id="11" name="object 5">
            <a:extLst>
              <a:ext uri="{FF2B5EF4-FFF2-40B4-BE49-F238E27FC236}">
                <a16:creationId xmlns:a16="http://schemas.microsoft.com/office/drawing/2014/main" id="{A352B343-7991-4006-9588-4F904CA0B9B5}"/>
              </a:ext>
            </a:extLst>
          </p:cNvPr>
          <p:cNvSpPr txBox="1"/>
          <p:nvPr/>
        </p:nvSpPr>
        <p:spPr>
          <a:xfrm>
            <a:off x="287337" y="1600200"/>
            <a:ext cx="7180263" cy="4950714"/>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GB" sz="2000" b="1" i="0" u="none" strike="noStrike" kern="1200" cap="none" spc="-10" normalizeH="0" baseline="0" noProof="0" dirty="0">
                <a:ln>
                  <a:noFill/>
                </a:ln>
                <a:solidFill>
                  <a:prstClr val="black"/>
                </a:solidFill>
                <a:effectLst/>
                <a:uLnTx/>
                <a:uFillTx/>
                <a:latin typeface="Tahoma"/>
                <a:ea typeface="+mn-ea"/>
                <a:cs typeface="Tahoma"/>
              </a:rPr>
              <a:t>Strategy:</a:t>
            </a:r>
            <a:endParaRPr kumimoji="0" lang="en-GB" sz="2000" b="1" i="0" u="none" strike="noStrike" kern="1200" cap="none" spc="-15" normalizeH="0" baseline="0" noProof="0" dirty="0">
              <a:ln>
                <a:noFill/>
              </a:ln>
              <a:solidFill>
                <a:prstClr val="black"/>
              </a:solidFill>
              <a:effectLst/>
              <a:uLnTx/>
              <a:uFillTx/>
              <a:latin typeface="Tahoma"/>
              <a:ea typeface="+mn-ea"/>
              <a:cs typeface="Tahoma"/>
            </a:endParaRPr>
          </a:p>
          <a:p>
            <a:pPr marL="12700" marR="0" lvl="0" indent="0" algn="l" defTabSz="914400" rtl="0" eaLnBrk="1" fontAlgn="auto" latinLnBrk="0" hangingPunct="1">
              <a:lnSpc>
                <a:spcPct val="100000"/>
              </a:lnSpc>
              <a:spcBef>
                <a:spcPts val="105"/>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Tahoma"/>
              <a:ea typeface="+mn-ea"/>
              <a:cs typeface="Tahoma"/>
            </a:endParaRP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kumimoji="0" lang="en-GB" sz="20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rPr>
              <a:t>Raise awareness</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dirty="0">
                <a:solidFill>
                  <a:srgbClr val="000000"/>
                </a:solidFill>
                <a:ea typeface="Tahoma" panose="020B0604030504040204" pitchFamily="34" charset="0"/>
                <a:cs typeface="Tahoma" panose="020B0604030504040204" pitchFamily="34" charset="0"/>
              </a:rPr>
              <a:t>Direct engagement</a:t>
            </a:r>
            <a:endParaRPr kumimoji="0" lang="en-GB" sz="20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dirty="0">
                <a:solidFill>
                  <a:srgbClr val="000000"/>
                </a:solidFill>
                <a:ea typeface="Tahoma" panose="020B0604030504040204" pitchFamily="34" charset="0"/>
                <a:cs typeface="Tahoma" panose="020B0604030504040204" pitchFamily="34" charset="0"/>
              </a:rPr>
              <a:t>Timeline:</a:t>
            </a:r>
          </a:p>
          <a:p>
            <a:pPr marL="12700" marR="0" lvl="0" algn="l" defTabSz="914400" rtl="0" eaLnBrk="1" fontAlgn="auto" latinLnBrk="0" hangingPunct="1">
              <a:lnSpc>
                <a:spcPct val="100000"/>
              </a:lnSpc>
              <a:spcBef>
                <a:spcPts val="0"/>
              </a:spcBef>
              <a:spcAft>
                <a:spcPts val="0"/>
              </a:spcAft>
              <a:buClr>
                <a:srgbClr val="0071BA"/>
              </a:buClr>
              <a:buSzTx/>
              <a:tabLst>
                <a:tab pos="354965" algn="l"/>
                <a:tab pos="355600" algn="l"/>
              </a:tabLst>
              <a:defRPr/>
            </a:pPr>
            <a:endParaRPr lang="en-GB" sz="2000" dirty="0">
              <a:solidFill>
                <a:srgbClr val="000000"/>
              </a:solidFill>
              <a:ea typeface="Tahoma" panose="020B0604030504040204" pitchFamily="34" charset="0"/>
              <a:cs typeface="Tahoma" panose="020B0604030504040204" pitchFamily="34" charset="0"/>
            </a:endParaRPr>
          </a:p>
          <a:p>
            <a:pPr marL="812800" lvl="1" indent="-342900">
              <a:buClr>
                <a:srgbClr val="0071BA"/>
              </a:buClr>
              <a:buFont typeface="Wingdings" panose="05000000000000000000" pitchFamily="2" charset="2"/>
              <a:buChar char="Ø"/>
              <a:tabLst>
                <a:tab pos="354965" algn="l"/>
                <a:tab pos="355600" algn="l"/>
              </a:tabLst>
              <a:defRPr/>
            </a:pPr>
            <a:r>
              <a:rPr lang="en-GB" sz="2000" dirty="0">
                <a:solidFill>
                  <a:srgbClr val="000000"/>
                </a:solidFill>
                <a:ea typeface="Tahoma" panose="020B0604030504040204" pitchFamily="34" charset="0"/>
                <a:cs typeface="Tahoma" panose="020B0604030504040204" pitchFamily="34" charset="0"/>
              </a:rPr>
              <a:t>Up to April 2022</a:t>
            </a:r>
          </a:p>
          <a:p>
            <a:pPr marL="812800" lvl="1" indent="-342900">
              <a:buClr>
                <a:srgbClr val="0071BA"/>
              </a:buClr>
              <a:buFont typeface="Wingdings" panose="05000000000000000000" pitchFamily="2" charset="2"/>
              <a:buChar char="Ø"/>
              <a:tabLst>
                <a:tab pos="354965" algn="l"/>
                <a:tab pos="355600" algn="l"/>
              </a:tabLst>
              <a:defRPr/>
            </a:pPr>
            <a:r>
              <a:rPr lang="en-GB" sz="2000" dirty="0">
                <a:solidFill>
                  <a:srgbClr val="000000"/>
                </a:solidFill>
                <a:ea typeface="Tahoma" panose="020B0604030504040204" pitchFamily="34" charset="0"/>
                <a:cs typeface="Tahoma" panose="020B0604030504040204" pitchFamily="34" charset="0"/>
              </a:rPr>
              <a:t>Beyond April 2022</a:t>
            </a:r>
            <a:endParaRPr kumimoji="0" lang="en-GB" sz="20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a:p>
            <a:pPr marL="12700" marR="0" lvl="0" indent="0" algn="l" defTabSz="914400" rtl="0" eaLnBrk="1" fontAlgn="auto" latinLnBrk="0" hangingPunct="1">
              <a:lnSpc>
                <a:spcPct val="100000"/>
              </a:lnSpc>
              <a:spcBef>
                <a:spcPts val="2395"/>
              </a:spcBef>
              <a:spcAft>
                <a:spcPts val="0"/>
              </a:spcAft>
              <a:buClrTx/>
              <a:buSzTx/>
              <a:buFontTx/>
              <a:buNone/>
              <a:tabLst/>
              <a:defRPr/>
            </a:pPr>
            <a:r>
              <a:rPr kumimoji="0" lang="en-GB" sz="2000" b="1" i="0" u="none" strike="noStrike" kern="1200" cap="none" spc="-25" normalizeH="0" baseline="0" noProof="0" dirty="0">
                <a:ln>
                  <a:noFill/>
                </a:ln>
                <a:solidFill>
                  <a:prstClr val="black"/>
                </a:solidFill>
                <a:effectLst/>
                <a:uLnTx/>
                <a:uFillTx/>
                <a:latin typeface="Tahoma"/>
                <a:ea typeface="+mn-ea"/>
                <a:cs typeface="Tahoma"/>
              </a:rPr>
              <a:t>Priorities:</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endParaRPr lang="en-GB" sz="2000" b="1" spc="-25" dirty="0">
              <a:solidFill>
                <a:prstClr val="black"/>
              </a:solidFill>
              <a:latin typeface="Tahoma"/>
              <a:cs typeface="Tahoma"/>
            </a:endParaRP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dirty="0">
                <a:solidFill>
                  <a:prstClr val="black"/>
                </a:solidFill>
                <a:cs typeface="Tahoma"/>
              </a:rPr>
              <a:t>Preparing the industry</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dirty="0">
                <a:solidFill>
                  <a:prstClr val="black"/>
                </a:solidFill>
                <a:cs typeface="Tahoma"/>
              </a:rPr>
              <a:t>Supporting materials</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dirty="0">
                <a:solidFill>
                  <a:prstClr val="black"/>
                </a:solidFill>
                <a:cs typeface="Tahoma"/>
              </a:rPr>
              <a:t>Initially stand-alone - period of transition</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r>
              <a:rPr lang="en-GB" sz="2000" dirty="0">
                <a:solidFill>
                  <a:prstClr val="black"/>
                </a:solidFill>
                <a:cs typeface="Tahoma"/>
              </a:rPr>
              <a:t>Continued promotion - encourage uptake</a:t>
            </a:r>
          </a:p>
          <a:p>
            <a:pPr marL="355600" marR="0" lvl="0" indent="-342900" algn="l" defTabSz="914400" rtl="0" eaLnBrk="1" fontAlgn="auto" latinLnBrk="0" hangingPunct="1">
              <a:lnSpc>
                <a:spcPct val="100000"/>
              </a:lnSpc>
              <a:spcBef>
                <a:spcPts val="0"/>
              </a:spcBef>
              <a:spcAft>
                <a:spcPts val="0"/>
              </a:spcAft>
              <a:buClr>
                <a:srgbClr val="0071BA"/>
              </a:buClr>
              <a:buSzTx/>
              <a:buFont typeface="Arial"/>
              <a:buChar char="•"/>
              <a:tabLst>
                <a:tab pos="354965" algn="l"/>
                <a:tab pos="355600" algn="l"/>
              </a:tabLst>
              <a:defRPr/>
            </a:pPr>
            <a:endParaRPr kumimoji="0" lang="en-GB" sz="2000" b="0" i="0" u="none" strike="noStrike" kern="1200" cap="none" spc="0" normalizeH="0" baseline="0" noProof="0" dirty="0">
              <a:ln>
                <a:noFill/>
              </a:ln>
              <a:solidFill>
                <a:prstClr val="black"/>
              </a:solidFill>
              <a:effectLst/>
              <a:uLnTx/>
              <a:uFillTx/>
              <a:latin typeface="Tahoma"/>
              <a:ea typeface="+mn-ea"/>
              <a:cs typeface="Tahoma"/>
            </a:endParaRPr>
          </a:p>
        </p:txBody>
      </p:sp>
      <p:pic>
        <p:nvPicPr>
          <p:cNvPr id="3" name="Picture 2">
            <a:extLst>
              <a:ext uri="{FF2B5EF4-FFF2-40B4-BE49-F238E27FC236}">
                <a16:creationId xmlns:a16="http://schemas.microsoft.com/office/drawing/2014/main" id="{6265E78F-703E-4105-83B6-A256EFC22156}"/>
              </a:ext>
            </a:extLst>
          </p:cNvPr>
          <p:cNvPicPr>
            <a:picLocks noChangeAspect="1"/>
          </p:cNvPicPr>
          <p:nvPr/>
        </p:nvPicPr>
        <p:blipFill>
          <a:blip r:embed="rId4"/>
          <a:stretch>
            <a:fillRect/>
          </a:stretch>
        </p:blipFill>
        <p:spPr>
          <a:xfrm>
            <a:off x="8458200" y="533400"/>
            <a:ext cx="4700423" cy="493819"/>
          </a:xfrm>
          <a:prstGeom prst="rect">
            <a:avLst/>
          </a:prstGeom>
        </p:spPr>
      </p:pic>
      <p:pic>
        <p:nvPicPr>
          <p:cNvPr id="6" name="Picture 5" descr="A group of people wearing hard hats&#10;&#10;Description automatically generated with medium confidence">
            <a:extLst>
              <a:ext uri="{FF2B5EF4-FFF2-40B4-BE49-F238E27FC236}">
                <a16:creationId xmlns:a16="http://schemas.microsoft.com/office/drawing/2014/main" id="{17C2FABD-182C-4AF6-B36C-B83F9A4293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1981200"/>
            <a:ext cx="6054854" cy="4038600"/>
          </a:xfrm>
          <a:prstGeom prst="rect">
            <a:avLst/>
          </a:prstGeom>
        </p:spPr>
      </p:pic>
    </p:spTree>
    <p:extLst>
      <p:ext uri="{BB962C8B-B14F-4D97-AF65-F5344CB8AC3E}">
        <p14:creationId xmlns:p14="http://schemas.microsoft.com/office/powerpoint/2010/main" val="423626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343400" y="5400040"/>
            <a:ext cx="3452495" cy="848360"/>
          </a:xfrm>
          <a:prstGeom prst="rect">
            <a:avLst/>
          </a:prstGeom>
        </p:spPr>
        <p:txBody>
          <a:bodyPr vert="horz" wrap="square" lIns="0" tIns="12700" rIns="0" bIns="0" rtlCol="0">
            <a:spAutoFit/>
          </a:bodyPr>
          <a:lstStyle/>
          <a:p>
            <a:pPr marL="12700">
              <a:lnSpc>
                <a:spcPct val="100000"/>
              </a:lnSpc>
              <a:spcBef>
                <a:spcPts val="100"/>
              </a:spcBef>
            </a:pPr>
            <a:r>
              <a:rPr sz="5400" spc="-165" dirty="0">
                <a:solidFill>
                  <a:srgbClr val="0071BA"/>
                </a:solidFill>
                <a:latin typeface="Lucida Sans Unicode"/>
                <a:cs typeface="Lucida Sans Unicode"/>
              </a:rPr>
              <a:t>Questions?</a:t>
            </a:r>
            <a:endParaRPr sz="5400" dirty="0">
              <a:latin typeface="Lucida Sans Unicode"/>
              <a:cs typeface="Lucida Sans Unicode"/>
            </a:endParaRPr>
          </a:p>
        </p:txBody>
      </p:sp>
      <p:pic>
        <p:nvPicPr>
          <p:cNvPr id="4" name="Picture 3" descr="Icon&#10;&#10;Description automatically generated">
            <a:extLst>
              <a:ext uri="{FF2B5EF4-FFF2-40B4-BE49-F238E27FC236}">
                <a16:creationId xmlns:a16="http://schemas.microsoft.com/office/drawing/2014/main" id="{049869F2-6C19-42A6-82D9-95F845CAB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1118616"/>
            <a:ext cx="4221480" cy="42153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1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6357D50096264EB39A37BE8D55C2A2" ma:contentTypeVersion="13" ma:contentTypeDescription="Create a new document." ma:contentTypeScope="" ma:versionID="04eac1c6f82bdc09a1cce0e8c44df7b0">
  <xsd:schema xmlns:xsd="http://www.w3.org/2001/XMLSchema" xmlns:xs="http://www.w3.org/2001/XMLSchema" xmlns:p="http://schemas.microsoft.com/office/2006/metadata/properties" xmlns:ns2="ab585818-e2ab-47d6-ac30-332baf2f79d6" xmlns:ns3="abfc2fcd-c59d-40d3-b896-bc81c20e2582" targetNamespace="http://schemas.microsoft.com/office/2006/metadata/properties" ma:root="true" ma:fieldsID="4811ca54b0160d3304a9ed281754aa4f" ns2:_="" ns3:_="">
    <xsd:import namespace="ab585818-e2ab-47d6-ac30-332baf2f79d6"/>
    <xsd:import namespace="abfc2fcd-c59d-40d3-b896-bc81c20e25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585818-e2ab-47d6-ac30-332baf2f79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fc2fcd-c59d-40d3-b896-bc81c20e25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CDF053-C76A-4B44-B381-A5ECF8ACC497}">
  <ds:schemaRefs>
    <ds:schemaRef ds:uri="http://schemas.microsoft.com/sharepoint/v3/contenttype/forms"/>
  </ds:schemaRefs>
</ds:datastoreItem>
</file>

<file path=customXml/itemProps2.xml><?xml version="1.0" encoding="utf-8"?>
<ds:datastoreItem xmlns:ds="http://schemas.openxmlformats.org/officeDocument/2006/customXml" ds:itemID="{FE0B382A-B980-4EF4-B46E-20BAADE94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585818-e2ab-47d6-ac30-332baf2f79d6"/>
    <ds:schemaRef ds:uri="abfc2fcd-c59d-40d3-b896-bc81c20e2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638</Words>
  <Application>Microsoft Office PowerPoint</Application>
  <PresentationFormat>Widescreen</PresentationFormat>
  <Paragraphs>94</Paragraphs>
  <Slides>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Lucida Sans Unicode</vt:lpstr>
      <vt:lpstr>Montserrat</vt:lpstr>
      <vt:lpstr>source_sans_pro</vt:lpstr>
      <vt:lpstr>source_sans_prosemibold</vt:lpstr>
      <vt:lpstr>Tahoma</vt:lpstr>
      <vt:lpstr>Tw Cen MT</vt:lpstr>
      <vt:lpstr>Wingdings</vt:lpstr>
      <vt:lpstr>Office Theme</vt:lpstr>
      <vt:lpstr>Webinar 1: 10th March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UK briefing: 15th February 2022</dc:title>
  <dc:creator>communications</dc:creator>
  <cp:lastModifiedBy>Katie Buchanan</cp:lastModifiedBy>
  <cp:revision>69</cp:revision>
  <dcterms:created xsi:type="dcterms:W3CDTF">2022-02-07T13:27:22Z</dcterms:created>
  <dcterms:modified xsi:type="dcterms:W3CDTF">2022-06-29T09:44:03Z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2021-11-02T00:00:00Z</vt:filetime>
  </property>
  <property fmtid="{D5CDD505-2E9C-101B-9397-08002B2CF9AE}" pid="3" name="Creator">
    <vt:lpwstr>Adobe Acrobat Pro DC (32-bit) 21.7.20099</vt:lpwstr>
  </property>
  <property fmtid="{D5CDD505-2E9C-101B-9397-08002B2CF9AE}" pid="4" name="LastSaved">
    <vt:filetime>2022-02-07T00:00:00Z</vt:filetime>
  </property>
</Properties>
</file>